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ld Standard TT"/>
      <p:regular r:id="rId22"/>
      <p:bold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ldStandardTT-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ldStandardTT-italic.fntdata"/><Relationship Id="rId12" Type="http://schemas.openxmlformats.org/officeDocument/2006/relationships/slide" Target="slides/slide7.xml"/><Relationship Id="rId23" Type="http://schemas.openxmlformats.org/officeDocument/2006/relationships/font" Target="fonts/OldStandardT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6227472d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6227472d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6227472d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6227472d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6227472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6227472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6227472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6227472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6227472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6227472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2703a727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2703a727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2703a727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2703a727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6227472d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6227472d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2703a72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2703a72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2703a727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2703a727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6227472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6227472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6227472d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6227472d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6227472d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6227472d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6227472d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6227472d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6227472d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6227472d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UKK0J63AWAc"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16075"/>
            <a:ext cx="8118600" cy="152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Senior Project (GolemSlasher)</a:t>
            </a:r>
            <a:endParaRPr/>
          </a:p>
        </p:txBody>
      </p:sp>
      <p:sp>
        <p:nvSpPr>
          <p:cNvPr id="60" name="Google Shape;60;p13"/>
          <p:cNvSpPr txBox="1"/>
          <p:nvPr>
            <p:ph idx="1" type="subTitle"/>
          </p:nvPr>
        </p:nvSpPr>
        <p:spPr>
          <a:xfrm>
            <a:off x="512700" y="2669764"/>
            <a:ext cx="8118600" cy="78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Poggers5Head(</a:t>
            </a:r>
            <a:r>
              <a:rPr lang="en"/>
              <a:t>Isaac Peterson and Dallas Baker</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Enemy Golem</a:t>
            </a:r>
            <a:endParaRPr/>
          </a:p>
        </p:txBody>
      </p:sp>
      <p:pic>
        <p:nvPicPr>
          <p:cNvPr id="122" name="Google Shape;122;p22"/>
          <p:cNvPicPr preferRelativeResize="0"/>
          <p:nvPr/>
        </p:nvPicPr>
        <p:blipFill>
          <a:blip r:embed="rId3">
            <a:alphaModFix/>
          </a:blip>
          <a:stretch>
            <a:fillRect/>
          </a:stretch>
        </p:blipFill>
        <p:spPr>
          <a:xfrm>
            <a:off x="5281950" y="1189725"/>
            <a:ext cx="3688418" cy="3780475"/>
          </a:xfrm>
          <a:prstGeom prst="rect">
            <a:avLst/>
          </a:prstGeom>
          <a:noFill/>
          <a:ln>
            <a:noFill/>
          </a:ln>
        </p:spPr>
      </p:pic>
      <p:sp>
        <p:nvSpPr>
          <p:cNvPr id="123" name="Google Shape;123;p22"/>
          <p:cNvSpPr txBox="1"/>
          <p:nvPr/>
        </p:nvSpPr>
        <p:spPr>
          <a:xfrm>
            <a:off x="360825" y="1188600"/>
            <a:ext cx="437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This was another premade asset that we used, this one had a more difficult time to implement as we had to use blendspaces, blackboards, behavior tree, with blueprint scripting on top of all that and it still is a little… buggy.</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Blueprints </a:t>
            </a:r>
            <a:r>
              <a:rPr lang="en"/>
              <a:t>In Depth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0" y="554533"/>
            <a:ext cx="5286374" cy="2116940"/>
          </a:xfrm>
          <a:prstGeom prst="rect">
            <a:avLst/>
          </a:prstGeom>
          <a:noFill/>
          <a:ln>
            <a:noFill/>
          </a:ln>
        </p:spPr>
      </p:pic>
      <p:pic>
        <p:nvPicPr>
          <p:cNvPr id="134" name="Google Shape;134;p24"/>
          <p:cNvPicPr preferRelativeResize="0"/>
          <p:nvPr/>
        </p:nvPicPr>
        <p:blipFill>
          <a:blip r:embed="rId4">
            <a:alphaModFix/>
          </a:blip>
          <a:stretch>
            <a:fillRect/>
          </a:stretch>
        </p:blipFill>
        <p:spPr>
          <a:xfrm>
            <a:off x="0" y="2671475"/>
            <a:ext cx="4739275" cy="2374476"/>
          </a:xfrm>
          <a:prstGeom prst="rect">
            <a:avLst/>
          </a:prstGeom>
          <a:noFill/>
          <a:ln>
            <a:noFill/>
          </a:ln>
        </p:spPr>
      </p:pic>
      <p:pic>
        <p:nvPicPr>
          <p:cNvPr id="135" name="Google Shape;135;p24"/>
          <p:cNvPicPr preferRelativeResize="0"/>
          <p:nvPr/>
        </p:nvPicPr>
        <p:blipFill>
          <a:blip r:embed="rId5">
            <a:alphaModFix/>
          </a:blip>
          <a:stretch>
            <a:fillRect/>
          </a:stretch>
        </p:blipFill>
        <p:spPr>
          <a:xfrm>
            <a:off x="4739275" y="2671475"/>
            <a:ext cx="4404726" cy="2374475"/>
          </a:xfrm>
          <a:prstGeom prst="rect">
            <a:avLst/>
          </a:prstGeom>
          <a:noFill/>
          <a:ln>
            <a:noFill/>
          </a:ln>
        </p:spPr>
      </p:pic>
      <p:pic>
        <p:nvPicPr>
          <p:cNvPr id="136" name="Google Shape;136;p24"/>
          <p:cNvPicPr preferRelativeResize="0"/>
          <p:nvPr/>
        </p:nvPicPr>
        <p:blipFill>
          <a:blip r:embed="rId6">
            <a:alphaModFix/>
          </a:blip>
          <a:stretch>
            <a:fillRect/>
          </a:stretch>
        </p:blipFill>
        <p:spPr>
          <a:xfrm>
            <a:off x="5286375" y="1862575"/>
            <a:ext cx="3857626" cy="808912"/>
          </a:xfrm>
          <a:prstGeom prst="rect">
            <a:avLst/>
          </a:prstGeom>
          <a:noFill/>
          <a:ln>
            <a:noFill/>
          </a:ln>
        </p:spPr>
      </p:pic>
      <p:sp>
        <p:nvSpPr>
          <p:cNvPr id="137" name="Google Shape;137;p24"/>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Character</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1589049" y="2253200"/>
            <a:ext cx="5965902" cy="1368737"/>
          </a:xfrm>
          <a:prstGeom prst="rect">
            <a:avLst/>
          </a:prstGeom>
          <a:noFill/>
          <a:ln>
            <a:noFill/>
          </a:ln>
        </p:spPr>
      </p:pic>
      <p:pic>
        <p:nvPicPr>
          <p:cNvPr id="143" name="Google Shape;143;p25"/>
          <p:cNvPicPr preferRelativeResize="0"/>
          <p:nvPr/>
        </p:nvPicPr>
        <p:blipFill>
          <a:blip r:embed="rId4">
            <a:alphaModFix/>
          </a:blip>
          <a:stretch>
            <a:fillRect/>
          </a:stretch>
        </p:blipFill>
        <p:spPr>
          <a:xfrm>
            <a:off x="10025" y="3621925"/>
            <a:ext cx="4244425" cy="1423225"/>
          </a:xfrm>
          <a:prstGeom prst="rect">
            <a:avLst/>
          </a:prstGeom>
          <a:noFill/>
          <a:ln>
            <a:noFill/>
          </a:ln>
        </p:spPr>
      </p:pic>
      <p:pic>
        <p:nvPicPr>
          <p:cNvPr id="144" name="Google Shape;144;p25"/>
          <p:cNvPicPr preferRelativeResize="0"/>
          <p:nvPr/>
        </p:nvPicPr>
        <p:blipFill>
          <a:blip r:embed="rId5">
            <a:alphaModFix/>
          </a:blip>
          <a:stretch>
            <a:fillRect/>
          </a:stretch>
        </p:blipFill>
        <p:spPr>
          <a:xfrm>
            <a:off x="4254450" y="3621925"/>
            <a:ext cx="4879528" cy="1423225"/>
          </a:xfrm>
          <a:prstGeom prst="rect">
            <a:avLst/>
          </a:prstGeom>
          <a:noFill/>
          <a:ln>
            <a:noFill/>
          </a:ln>
        </p:spPr>
      </p:pic>
      <p:sp>
        <p:nvSpPr>
          <p:cNvPr id="145" name="Google Shape;145;p25"/>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Golem</a:t>
            </a:r>
            <a:endParaRPr/>
          </a:p>
          <a:p>
            <a:pPr indent="0" lvl="0" marL="0" rtl="0" algn="ctr">
              <a:spcBef>
                <a:spcPts val="0"/>
              </a:spcBef>
              <a:spcAft>
                <a:spcPts val="0"/>
              </a:spcAft>
              <a:buNone/>
            </a:pPr>
            <a:r>
              <a:t/>
            </a:r>
            <a:endParaRPr/>
          </a:p>
        </p:txBody>
      </p:sp>
      <p:pic>
        <p:nvPicPr>
          <p:cNvPr id="146" name="Google Shape;146;p25"/>
          <p:cNvPicPr preferRelativeResize="0"/>
          <p:nvPr/>
        </p:nvPicPr>
        <p:blipFill>
          <a:blip r:embed="rId6">
            <a:alphaModFix/>
          </a:blip>
          <a:stretch>
            <a:fillRect/>
          </a:stretch>
        </p:blipFill>
        <p:spPr>
          <a:xfrm>
            <a:off x="1945163" y="869596"/>
            <a:ext cx="5253669" cy="138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Ending Notes and 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Most Challenging Processes</a:t>
            </a:r>
            <a:endParaRPr/>
          </a:p>
        </p:txBody>
      </p:sp>
      <p:sp>
        <p:nvSpPr>
          <p:cNvPr id="157" name="Google Shape;157;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Trying to get The AI and the player to interact. Both were easy to </a:t>
            </a:r>
            <a:r>
              <a:rPr lang="en"/>
              <a:t>implement</a:t>
            </a:r>
            <a:r>
              <a:rPr lang="en"/>
              <a:t> separately but when we tried to have them interact with each other, it became harder to keep track of animations, and the AI attacking the player. Our animation logic broke when the player attacked the enemies and the </a:t>
            </a:r>
            <a:r>
              <a:rPr lang="en"/>
              <a:t>enemies</a:t>
            </a:r>
            <a:r>
              <a:rPr lang="en"/>
              <a:t> could </a:t>
            </a:r>
            <a:r>
              <a:rPr lang="en"/>
              <a:t>almost</a:t>
            </a:r>
            <a:r>
              <a:rPr lang="en"/>
              <a:t> </a:t>
            </a:r>
            <a:r>
              <a:rPr lang="en"/>
              <a:t>instantly</a:t>
            </a:r>
            <a:r>
              <a:rPr lang="en"/>
              <a:t> kill the player if we walked into the wrong collisions.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8260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Video </a:t>
            </a:r>
            <a:r>
              <a:rPr lang="en"/>
              <a:t>Demonstration</a:t>
            </a:r>
            <a:r>
              <a:rPr lang="en"/>
              <a:t> </a:t>
            </a:r>
            <a:endParaRPr/>
          </a:p>
        </p:txBody>
      </p:sp>
      <p:pic>
        <p:nvPicPr>
          <p:cNvPr id="163" name="Google Shape;163;p28" title="Senior Project">
            <a:hlinkClick r:id="rId3"/>
          </p:cNvPr>
          <p:cNvPicPr preferRelativeResize="0"/>
          <p:nvPr/>
        </p:nvPicPr>
        <p:blipFill>
          <a:blip r:embed="rId4">
            <a:alphaModFix/>
          </a:blip>
          <a:stretch>
            <a:fillRect/>
          </a:stretch>
        </p:blipFill>
        <p:spPr>
          <a:xfrm>
            <a:off x="1828812" y="695804"/>
            <a:ext cx="5486400"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 The Beginning…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Early Ideas</a:t>
            </a:r>
            <a:endParaRPr/>
          </a:p>
        </p:txBody>
      </p:sp>
      <p:pic>
        <p:nvPicPr>
          <p:cNvPr id="71" name="Google Shape;71;p15"/>
          <p:cNvPicPr preferRelativeResize="0"/>
          <p:nvPr/>
        </p:nvPicPr>
        <p:blipFill>
          <a:blip r:embed="rId3">
            <a:alphaModFix/>
          </a:blip>
          <a:stretch>
            <a:fillRect/>
          </a:stretch>
        </p:blipFill>
        <p:spPr>
          <a:xfrm>
            <a:off x="4697524" y="1392775"/>
            <a:ext cx="4349650" cy="3262237"/>
          </a:xfrm>
          <a:prstGeom prst="rect">
            <a:avLst/>
          </a:prstGeom>
          <a:noFill/>
          <a:ln>
            <a:noFill/>
          </a:ln>
        </p:spPr>
      </p:pic>
      <p:sp>
        <p:nvSpPr>
          <p:cNvPr id="72" name="Google Shape;72;p15"/>
          <p:cNvSpPr txBox="1"/>
          <p:nvPr/>
        </p:nvSpPr>
        <p:spPr>
          <a:xfrm>
            <a:off x="522725" y="1359050"/>
            <a:ext cx="417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Originally</a:t>
            </a:r>
            <a:r>
              <a:rPr lang="en">
                <a:latin typeface="Old Standard TT"/>
                <a:ea typeface="Old Standard TT"/>
                <a:cs typeface="Old Standard TT"/>
                <a:sym typeface="Old Standard TT"/>
              </a:rPr>
              <a:t> our idea was an Open-World RPG.</a:t>
            </a:r>
            <a:endParaRPr>
              <a:latin typeface="Old Standard TT"/>
              <a:ea typeface="Old Standard TT"/>
              <a:cs typeface="Old Standard TT"/>
              <a:sym typeface="Old Standard TT"/>
            </a:endParaRPr>
          </a:p>
        </p:txBody>
      </p:sp>
      <p:sp>
        <p:nvSpPr>
          <p:cNvPr id="73" name="Google Shape;73;p15"/>
          <p:cNvSpPr txBox="1"/>
          <p:nvPr/>
        </p:nvSpPr>
        <p:spPr>
          <a:xfrm>
            <a:off x="522725" y="1937525"/>
            <a:ext cx="417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Original</a:t>
            </a:r>
            <a:r>
              <a:rPr lang="en">
                <a:latin typeface="Old Standard TT"/>
                <a:ea typeface="Old Standard TT"/>
                <a:cs typeface="Old Standard TT"/>
                <a:sym typeface="Old Standard TT"/>
              </a:rPr>
              <a:t> designed characters and weapons.</a:t>
            </a:r>
            <a:endParaRPr>
              <a:latin typeface="Old Standard TT"/>
              <a:ea typeface="Old Standard TT"/>
              <a:cs typeface="Old Standard TT"/>
              <a:sym typeface="Old Standard TT"/>
            </a:endParaRPr>
          </a:p>
        </p:txBody>
      </p:sp>
      <p:sp>
        <p:nvSpPr>
          <p:cNvPr id="74" name="Google Shape;74;p15"/>
          <p:cNvSpPr txBox="1"/>
          <p:nvPr/>
        </p:nvSpPr>
        <p:spPr>
          <a:xfrm>
            <a:off x="522725" y="2516000"/>
            <a:ext cx="417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Dungeons Around the Open-World</a:t>
            </a:r>
            <a:endParaRPr>
              <a:latin typeface="Old Standard TT"/>
              <a:ea typeface="Old Standard TT"/>
              <a:cs typeface="Old Standard TT"/>
              <a:sym typeface="Old Standard TT"/>
            </a:endParaRPr>
          </a:p>
        </p:txBody>
      </p:sp>
      <p:sp>
        <p:nvSpPr>
          <p:cNvPr id="75" name="Google Shape;75;p15"/>
          <p:cNvSpPr txBox="1"/>
          <p:nvPr/>
        </p:nvSpPr>
        <p:spPr>
          <a:xfrm>
            <a:off x="522725" y="3094475"/>
            <a:ext cx="417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Towns with a few interactable NPCs</a:t>
            </a:r>
            <a:endParaRPr>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Setbacks…</a:t>
            </a:r>
            <a:endParaRPr/>
          </a:p>
        </p:txBody>
      </p:sp>
      <p:pic>
        <p:nvPicPr>
          <p:cNvPr id="81" name="Google Shape;81;p16"/>
          <p:cNvPicPr preferRelativeResize="0"/>
          <p:nvPr/>
        </p:nvPicPr>
        <p:blipFill>
          <a:blip r:embed="rId3">
            <a:alphaModFix/>
          </a:blip>
          <a:stretch>
            <a:fillRect/>
          </a:stretch>
        </p:blipFill>
        <p:spPr>
          <a:xfrm>
            <a:off x="6428449" y="1139525"/>
            <a:ext cx="2432151" cy="3491700"/>
          </a:xfrm>
          <a:prstGeom prst="rect">
            <a:avLst/>
          </a:prstGeom>
          <a:noFill/>
          <a:ln>
            <a:noFill/>
          </a:ln>
        </p:spPr>
      </p:pic>
      <p:pic>
        <p:nvPicPr>
          <p:cNvPr id="82" name="Google Shape;82;p16"/>
          <p:cNvPicPr preferRelativeResize="0"/>
          <p:nvPr/>
        </p:nvPicPr>
        <p:blipFill>
          <a:blip r:embed="rId4">
            <a:alphaModFix/>
          </a:blip>
          <a:stretch>
            <a:fillRect/>
          </a:stretch>
        </p:blipFill>
        <p:spPr>
          <a:xfrm>
            <a:off x="3405125" y="1774900"/>
            <a:ext cx="2836299" cy="2220958"/>
          </a:xfrm>
          <a:prstGeom prst="rect">
            <a:avLst/>
          </a:prstGeom>
          <a:noFill/>
          <a:ln>
            <a:noFill/>
          </a:ln>
        </p:spPr>
      </p:pic>
      <p:sp>
        <p:nvSpPr>
          <p:cNvPr id="83" name="Google Shape;83;p16"/>
          <p:cNvSpPr txBox="1"/>
          <p:nvPr/>
        </p:nvSpPr>
        <p:spPr>
          <a:xfrm>
            <a:off x="311700" y="1058225"/>
            <a:ext cx="290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These are the models for the player and one of the first NPCs. This was for our earlier idea of our game.</a:t>
            </a:r>
            <a:endParaRPr>
              <a:latin typeface="Old Standard TT"/>
              <a:ea typeface="Old Standard TT"/>
              <a:cs typeface="Old Standard TT"/>
              <a:sym typeface="Old Standard TT"/>
            </a:endParaRPr>
          </a:p>
        </p:txBody>
      </p:sp>
      <p:sp>
        <p:nvSpPr>
          <p:cNvPr id="84" name="Google Shape;84;p16"/>
          <p:cNvSpPr txBox="1"/>
          <p:nvPr/>
        </p:nvSpPr>
        <p:spPr>
          <a:xfrm>
            <a:off x="311700" y="2146625"/>
            <a:ext cx="3045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Due to time constraints the models would not be completed or </a:t>
            </a:r>
            <a:r>
              <a:rPr lang="en">
                <a:latin typeface="Old Standard TT"/>
                <a:ea typeface="Old Standard TT"/>
                <a:cs typeface="Old Standard TT"/>
                <a:sym typeface="Old Standard TT"/>
              </a:rPr>
              <a:t>implemented.</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Two sprints of time went into these models and created a delay.</a:t>
            </a:r>
            <a:endParaRPr>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This is Steve…</a:t>
            </a:r>
            <a:endParaRPr/>
          </a:p>
        </p:txBody>
      </p:sp>
      <p:pic>
        <p:nvPicPr>
          <p:cNvPr id="90" name="Google Shape;90;p17"/>
          <p:cNvPicPr preferRelativeResize="0"/>
          <p:nvPr/>
        </p:nvPicPr>
        <p:blipFill>
          <a:blip r:embed="rId3">
            <a:alphaModFix/>
          </a:blip>
          <a:stretch>
            <a:fillRect/>
          </a:stretch>
        </p:blipFill>
        <p:spPr>
          <a:xfrm>
            <a:off x="5226622" y="1101175"/>
            <a:ext cx="3750175" cy="3607575"/>
          </a:xfrm>
          <a:prstGeom prst="rect">
            <a:avLst/>
          </a:prstGeom>
          <a:noFill/>
          <a:ln>
            <a:noFill/>
          </a:ln>
        </p:spPr>
      </p:pic>
      <p:sp>
        <p:nvSpPr>
          <p:cNvPr id="91" name="Google Shape;91;p17"/>
          <p:cNvSpPr txBox="1"/>
          <p:nvPr/>
        </p:nvSpPr>
        <p:spPr>
          <a:xfrm>
            <a:off x="892100" y="1940700"/>
            <a:ext cx="404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ld Standard TT"/>
                <a:ea typeface="Old Standard TT"/>
                <a:cs typeface="Old Standard TT"/>
                <a:sym typeface="Old Standard TT"/>
              </a:rPr>
              <a:t>Steve was not really part of the game development </a:t>
            </a:r>
            <a:r>
              <a:rPr lang="en" sz="1600">
                <a:latin typeface="Old Standard TT"/>
                <a:ea typeface="Old Standard TT"/>
                <a:cs typeface="Old Standard TT"/>
                <a:sym typeface="Old Standard TT"/>
              </a:rPr>
              <a:t>originally</a:t>
            </a:r>
            <a:r>
              <a:rPr lang="en" sz="1600">
                <a:latin typeface="Old Standard TT"/>
                <a:ea typeface="Old Standard TT"/>
                <a:cs typeface="Old Standard TT"/>
                <a:sym typeface="Old Standard TT"/>
              </a:rPr>
              <a:t> and was just a way to test out sculpting </a:t>
            </a:r>
            <a:r>
              <a:rPr lang="en" sz="1600">
                <a:latin typeface="Old Standard TT"/>
                <a:ea typeface="Old Standard TT"/>
                <a:cs typeface="Old Standard TT"/>
                <a:sym typeface="Old Standard TT"/>
              </a:rPr>
              <a:t>techniques</a:t>
            </a:r>
            <a:r>
              <a:rPr lang="en" sz="1600">
                <a:latin typeface="Old Standard TT"/>
                <a:ea typeface="Old Standard TT"/>
                <a:cs typeface="Old Standard TT"/>
                <a:sym typeface="Old Standard TT"/>
              </a:rPr>
              <a:t> for the player earlier in the project. But Steve is </a:t>
            </a:r>
            <a:r>
              <a:rPr lang="en" sz="1600">
                <a:latin typeface="Old Standard TT"/>
                <a:ea typeface="Old Standard TT"/>
                <a:cs typeface="Old Standard TT"/>
                <a:sym typeface="Old Standard TT"/>
              </a:rPr>
              <a:t>nonetheless</a:t>
            </a:r>
            <a:r>
              <a:rPr lang="en" sz="1600">
                <a:latin typeface="Old Standard TT"/>
                <a:ea typeface="Old Standard TT"/>
                <a:cs typeface="Old Standard TT"/>
                <a:sym typeface="Old Standard TT"/>
              </a:rPr>
              <a:t> a member of this process so…here he is!</a:t>
            </a:r>
            <a:endParaRPr sz="1600">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Changes Were Made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Summary of Changes</a:t>
            </a:r>
            <a:endParaRPr/>
          </a:p>
        </p:txBody>
      </p:sp>
      <p:sp>
        <p:nvSpPr>
          <p:cNvPr id="102" name="Google Shape;102;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Due to the delay from trying to </a:t>
            </a:r>
            <a:r>
              <a:rPr lang="en"/>
              <a:t>originally</a:t>
            </a:r>
            <a:r>
              <a:rPr lang="en"/>
              <a:t> create our own assets we needed some premade assets to help us regain that time lost in our sprints. We also decided that create a giant world was a bit </a:t>
            </a:r>
            <a:r>
              <a:rPr lang="en"/>
              <a:t>ambitious</a:t>
            </a:r>
            <a:r>
              <a:rPr lang="en"/>
              <a:t> for the time frame we had. So now we could focus on some map design while also creating the game mechanics we needed for a functional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Map</a:t>
            </a:r>
            <a:endParaRPr/>
          </a:p>
        </p:txBody>
      </p:sp>
      <p:pic>
        <p:nvPicPr>
          <p:cNvPr id="108" name="Google Shape;108;p20"/>
          <p:cNvPicPr preferRelativeResize="0"/>
          <p:nvPr/>
        </p:nvPicPr>
        <p:blipFill>
          <a:blip r:embed="rId3">
            <a:alphaModFix/>
          </a:blip>
          <a:stretch>
            <a:fillRect/>
          </a:stretch>
        </p:blipFill>
        <p:spPr>
          <a:xfrm>
            <a:off x="584888" y="1161850"/>
            <a:ext cx="7974233" cy="3780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Player</a:t>
            </a:r>
            <a:endParaRPr/>
          </a:p>
        </p:txBody>
      </p:sp>
      <p:pic>
        <p:nvPicPr>
          <p:cNvPr id="114" name="Google Shape;114;p21"/>
          <p:cNvPicPr preferRelativeResize="0"/>
          <p:nvPr/>
        </p:nvPicPr>
        <p:blipFill>
          <a:blip r:embed="rId3">
            <a:alphaModFix/>
          </a:blip>
          <a:stretch>
            <a:fillRect/>
          </a:stretch>
        </p:blipFill>
        <p:spPr>
          <a:xfrm>
            <a:off x="4780150" y="1154875"/>
            <a:ext cx="4274967" cy="3780475"/>
          </a:xfrm>
          <a:prstGeom prst="rect">
            <a:avLst/>
          </a:prstGeom>
          <a:noFill/>
          <a:ln>
            <a:noFill/>
          </a:ln>
        </p:spPr>
      </p:pic>
      <p:sp>
        <p:nvSpPr>
          <p:cNvPr id="115" name="Google Shape;115;p21"/>
          <p:cNvSpPr txBox="1"/>
          <p:nvPr/>
        </p:nvSpPr>
        <p:spPr>
          <a:xfrm>
            <a:off x="390300" y="1470575"/>
            <a:ext cx="3435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This is the </a:t>
            </a:r>
            <a:r>
              <a:rPr lang="en">
                <a:latin typeface="Old Standard TT"/>
                <a:ea typeface="Old Standard TT"/>
                <a:cs typeface="Old Standard TT"/>
                <a:sym typeface="Old Standard TT"/>
              </a:rPr>
              <a:t>current</a:t>
            </a:r>
            <a:r>
              <a:rPr lang="en">
                <a:latin typeface="Old Standard TT"/>
                <a:ea typeface="Old Standard TT"/>
                <a:cs typeface="Old Standard TT"/>
                <a:sym typeface="Old Standard TT"/>
              </a:rPr>
              <a:t> player in our project. He is a Paragon asset that can be downloaded for free on the Epic Marketplace. Animations were already created, but we still needed to create animation montages and loops to use along with the basic camera and capsule collider.</a:t>
            </a:r>
            <a:endParaRPr>
              <a:latin typeface="Old Standard TT"/>
              <a:ea typeface="Old Standard TT"/>
              <a:cs typeface="Old Standard TT"/>
              <a:sym typeface="Old Standard TT"/>
            </a:endParaRPr>
          </a:p>
        </p:txBody>
      </p:sp>
      <p:sp>
        <p:nvSpPr>
          <p:cNvPr id="116" name="Google Shape;116;p21"/>
          <p:cNvSpPr txBox="1"/>
          <p:nvPr/>
        </p:nvSpPr>
        <p:spPr>
          <a:xfrm>
            <a:off x="397250" y="3373250"/>
            <a:ext cx="339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The sword and shield collider were made to help create damage and defense logic. Only damage logic was </a:t>
            </a:r>
            <a:r>
              <a:rPr lang="en">
                <a:latin typeface="Old Standard TT"/>
                <a:ea typeface="Old Standard TT"/>
                <a:cs typeface="Old Standard TT"/>
                <a:sym typeface="Old Standard TT"/>
              </a:rPr>
              <a:t>implemented</a:t>
            </a:r>
            <a:r>
              <a:rPr lang="en">
                <a:latin typeface="Old Standard TT"/>
                <a:ea typeface="Old Standard TT"/>
                <a:cs typeface="Old Standard TT"/>
                <a:sym typeface="Old Standard TT"/>
              </a:rPr>
              <a:t> though.</a:t>
            </a:r>
            <a:endParaRPr>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